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d8da68c63_1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d8da68c63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>
                <a:solidFill>
                  <a:schemeClr val="dk2"/>
                </a:solidFill>
              </a:rPr>
              <a:t>Как получить огонь прометея? пример с группой “Теплые булочки”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814cf7d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d814cf7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>
                <a:solidFill>
                  <a:schemeClr val="dk2"/>
                </a:solidFill>
              </a:rPr>
              <a:t>Как получить огонь прометея? пример с группой “Теплые булочки”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d8da68c63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d8da68c63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Советы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d8da68c63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d8da68c63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Конец, вопросы от аудитории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Знакомство с аудиторией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236305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236305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251bb473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251bb473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такое умная лента?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251bb473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251bb473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d8da68c63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d8da68c63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Знакомство с аудиторией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b9a0b074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b9a0b074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это работает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23630543_1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23630543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 sz="1400">
                <a:solidFill>
                  <a:srgbClr val="FF0000"/>
                </a:solidFill>
              </a:rPr>
              <a:t>Урезание охватов и стоп слова: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b9a0b074_1_1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b9a0b074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 sz="1400">
                <a:solidFill>
                  <a:schemeClr val="dk2"/>
                </a:solidFill>
              </a:rPr>
              <a:t>Что такое Прометей и Немезида?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vk.com/issenatorov" TargetMode="External"/><Relationship Id="rId4" Type="http://schemas.openxmlformats.org/officeDocument/2006/relationships/hyperlink" Target="mailto:pro100van@mail.ru" TargetMode="External"/><Relationship Id="rId9" Type="http://schemas.openxmlformats.org/officeDocument/2006/relationships/image" Target="../media/image11.png"/><Relationship Id="rId5" Type="http://schemas.openxmlformats.org/officeDocument/2006/relationships/hyperlink" Target="https://x7-web.studio/" TargetMode="External"/><Relationship Id="rId6" Type="http://schemas.openxmlformats.org/officeDocument/2006/relationships/hyperlink" Target="https://vk.com/x7_webstudio" TargetMode="External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570150" y="553550"/>
            <a:ext cx="8003700" cy="33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Умная лента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социальных сетях.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1133217" y="3549825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                    </a:t>
            </a:r>
            <a:r>
              <a:rPr b="1" lang="ru" sz="2400"/>
              <a:t>   </a:t>
            </a:r>
            <a:r>
              <a:rPr b="1" lang="ru" sz="2400">
                <a:latin typeface="Raleway"/>
                <a:ea typeface="Raleway"/>
                <a:cs typeface="Raleway"/>
                <a:sym typeface="Raleway"/>
              </a:rPr>
              <a:t>Как увеличить охват бизнесу?</a:t>
            </a:r>
            <a:endParaRPr b="1" sz="24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0647" y="357500"/>
            <a:ext cx="3590378" cy="390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4832750" y="980400"/>
            <a:ext cx="4033800" cy="318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Как получить огонь Прометея?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8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В 2018 году группе «Теплые булочки» дали прометея 4 раза. Охваты постов без прометея были в районе до 1 тысячи просмотров. А с ним эти охваты стали достигать 5 тысяч.</a:t>
            </a:r>
            <a:endParaRPr sz="1400">
              <a:solidFill>
                <a:srgbClr val="FF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75" y="771700"/>
            <a:ext cx="4690575" cy="367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525" y="71450"/>
            <a:ext cx="3509171" cy="50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8475" y="57975"/>
            <a:ext cx="4163250" cy="50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7300" y="-60525"/>
            <a:ext cx="4659151" cy="527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2850425" y="1568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        </a:t>
            </a:r>
            <a:r>
              <a:rPr b="1" lang="ru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Советы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5" name="Google Shape;145;p24"/>
          <p:cNvSpPr txBox="1"/>
          <p:nvPr>
            <p:ph idx="4294967295" type="body"/>
          </p:nvPr>
        </p:nvSpPr>
        <p:spPr>
          <a:xfrm>
            <a:off x="2800775" y="318049"/>
            <a:ext cx="3532200" cy="39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➔"/>
            </a:pPr>
            <a:r>
              <a:rPr b="1" lang="ru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Делайте уникальные посты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➔"/>
            </a:pPr>
            <a:r>
              <a:rPr b="1" lang="ru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Не используйте стоп-слова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➔"/>
            </a:pPr>
            <a:r>
              <a:rPr b="1" lang="ru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Откажитесь от накруток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➔"/>
            </a:pPr>
            <a:r>
              <a:rPr b="1" lang="ru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Коммуницируйте с аудиторией</a:t>
            </a:r>
            <a:r>
              <a:rPr lang="ru">
                <a:latin typeface="Raleway"/>
                <a:ea typeface="Raleway"/>
                <a:cs typeface="Raleway"/>
                <a:sym typeface="Raleway"/>
              </a:rPr>
              <a:t>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➔"/>
            </a:pPr>
            <a:r>
              <a:rPr b="1" lang="ru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Не забывайте про оформление группы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Raleway"/>
              <a:buChar char="➔"/>
            </a:pPr>
            <a:r>
              <a:rPr b="1" lang="ru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Не забывайте про количество публикаций</a:t>
            </a:r>
            <a:br>
              <a:rPr lang="ru">
                <a:latin typeface="Raleway"/>
                <a:ea typeface="Raleway"/>
                <a:cs typeface="Raleway"/>
                <a:sym typeface="Raleway"/>
              </a:rPr>
            </a:b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idx="4294967295" type="title"/>
          </p:nvPr>
        </p:nvSpPr>
        <p:spPr>
          <a:xfrm>
            <a:off x="408925" y="700625"/>
            <a:ext cx="5971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600">
                <a:solidFill>
                  <a:schemeClr val="dk1"/>
                </a:solidFill>
              </a:rPr>
              <a:t>Спасибо за внимание!</a:t>
            </a:r>
            <a:endParaRPr sz="2400"/>
          </a:p>
        </p:txBody>
      </p:sp>
      <p:sp>
        <p:nvSpPr>
          <p:cNvPr id="151" name="Google Shape;151;p25"/>
          <p:cNvSpPr txBox="1"/>
          <p:nvPr>
            <p:ph idx="4294967295" type="title"/>
          </p:nvPr>
        </p:nvSpPr>
        <p:spPr>
          <a:xfrm>
            <a:off x="219125" y="2825475"/>
            <a:ext cx="4209300" cy="22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/>
              <a:t>      </a:t>
            </a:r>
            <a:r>
              <a:rPr b="0" lang="ru" sz="2400" u="sng">
                <a:solidFill>
                  <a:schemeClr val="hlink"/>
                </a:solidFill>
                <a:hlinkClick r:id="rId3"/>
              </a:rPr>
              <a:t>vk.com/issenatorov</a:t>
            </a:r>
            <a:endParaRPr b="0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2400"/>
              <a:t>       </a:t>
            </a:r>
            <a:r>
              <a:rPr b="0" lang="ru" sz="2400" u="sng">
                <a:solidFill>
                  <a:schemeClr val="hlink"/>
                </a:solidFill>
                <a:hlinkClick r:id="rId4"/>
              </a:rPr>
              <a:t>pro100van@mail.ru</a:t>
            </a:r>
            <a:endParaRPr b="0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2400" u="sng">
                <a:solidFill>
                  <a:schemeClr val="hlink"/>
                </a:solidFill>
                <a:hlinkClick r:id="rId5"/>
              </a:rPr>
              <a:t>x7-web.studio</a:t>
            </a:r>
            <a:endParaRPr b="0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2400" u="sng">
                <a:solidFill>
                  <a:schemeClr val="hlink"/>
                </a:solidFill>
                <a:hlinkClick r:id="rId6"/>
              </a:rPr>
              <a:t>vk.com/x7_webstudio</a:t>
            </a:r>
            <a:endParaRPr b="0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34500" y="493400"/>
            <a:ext cx="3399725" cy="370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9125" y="2906200"/>
            <a:ext cx="449750" cy="4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9122" y="3425150"/>
            <a:ext cx="449750" cy="44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title"/>
          </p:nvPr>
        </p:nvSpPr>
        <p:spPr>
          <a:xfrm>
            <a:off x="535775" y="712150"/>
            <a:ext cx="66144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600">
                <a:solidFill>
                  <a:schemeClr val="dk1"/>
                </a:solidFill>
              </a:rPr>
              <a:t>Спикер — Иван Сенаторов</a:t>
            </a:r>
            <a:endParaRPr sz="2400"/>
          </a:p>
        </p:txBody>
      </p:sp>
      <p:sp>
        <p:nvSpPr>
          <p:cNvPr id="80" name="Google Shape;80;p14"/>
          <p:cNvSpPr txBox="1"/>
          <p:nvPr>
            <p:ph idx="4294967295" type="title"/>
          </p:nvPr>
        </p:nvSpPr>
        <p:spPr>
          <a:xfrm>
            <a:off x="535775" y="1547425"/>
            <a:ext cx="51972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2400"/>
              <a:t>SMM-специалист компании XSeven,</a:t>
            </a:r>
            <a:endParaRPr b="0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2400"/>
              <a:t>специализируется на продвижении ВК,</a:t>
            </a:r>
            <a:endParaRPr b="0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2400"/>
              <a:t>опыт работы — более 2-х лет.</a:t>
            </a:r>
            <a:endParaRPr b="0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Сегодня поговорим: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" name="Google Shape;87;p15"/>
          <p:cNvSpPr txBox="1"/>
          <p:nvPr>
            <p:ph idx="4294967295" type="body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➔"/>
            </a:pPr>
            <a:r>
              <a:rPr b="1" lang="ru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Что такое умная лента?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➔"/>
            </a:pPr>
            <a:r>
              <a:rPr b="1" lang="ru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Как сделать пост 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в соц.сетях читаемым?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ru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Как увеличить охваты поста?</a:t>
            </a:r>
            <a:br>
              <a:rPr lang="ru" sz="1400">
                <a:latin typeface="Raleway"/>
                <a:ea typeface="Raleway"/>
                <a:cs typeface="Raleway"/>
                <a:sym typeface="Raleway"/>
              </a:rPr>
            </a:b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Умная лента -</a:t>
            </a:r>
            <a:br>
              <a:rPr lang="ru"/>
            </a:br>
            <a:r>
              <a:rPr b="0" lang="ru" sz="2400">
                <a:solidFill>
                  <a:schemeClr val="accent5"/>
                </a:solidFill>
              </a:rPr>
              <a:t>алгоритм в социальных сетях, </a:t>
            </a:r>
            <a:endParaRPr b="0" sz="24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400">
                <a:solidFill>
                  <a:schemeClr val="accent5"/>
                </a:solidFill>
              </a:rPr>
              <a:t>анализирующий поведение, </a:t>
            </a:r>
            <a:endParaRPr b="0" sz="24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400">
                <a:solidFill>
                  <a:schemeClr val="accent5"/>
                </a:solidFill>
              </a:rPr>
              <a:t>интересы и реакцию </a:t>
            </a:r>
            <a:endParaRPr b="0" sz="24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400">
                <a:solidFill>
                  <a:schemeClr val="accent5"/>
                </a:solidFill>
              </a:rPr>
              <a:t>пользователей на контент,</a:t>
            </a:r>
            <a:endParaRPr b="0" sz="24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400">
                <a:solidFill>
                  <a:schemeClr val="accent5"/>
                </a:solidFill>
              </a:rPr>
              <a:t> чтобы потом показать</a:t>
            </a:r>
            <a:endParaRPr b="0" sz="24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400">
                <a:solidFill>
                  <a:schemeClr val="accent5"/>
                </a:solidFill>
              </a:rPr>
              <a:t> человеку </a:t>
            </a:r>
            <a:endParaRPr b="0" sz="24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400">
                <a:solidFill>
                  <a:schemeClr val="accent5"/>
                </a:solidFill>
              </a:rPr>
              <a:t>то, что ему интересно.</a:t>
            </a:r>
            <a:endParaRPr b="0" sz="24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6950" y="712150"/>
            <a:ext cx="3835499" cy="383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110099" y="746750"/>
            <a:ext cx="86223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accent5"/>
                </a:solidFill>
              </a:rPr>
              <a:t>можно </a:t>
            </a:r>
            <a:endParaRPr sz="36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accent5"/>
                </a:solidFill>
              </a:rPr>
              <a:t>вкл/выкл </a:t>
            </a:r>
            <a:endParaRPr sz="36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accent5"/>
                </a:solidFill>
              </a:rPr>
              <a:t>умную </a:t>
            </a:r>
            <a:endParaRPr sz="36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accent5"/>
                </a:solidFill>
              </a:rPr>
              <a:t>ленту</a:t>
            </a:r>
            <a:r>
              <a:rPr lang="ru">
                <a:solidFill>
                  <a:schemeClr val="accent5"/>
                </a:solidFill>
              </a:rPr>
              <a:t>:</a:t>
            </a:r>
            <a:r>
              <a:rPr lang="ru"/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0" lang="ru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sz="2400"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6300" y="269087"/>
            <a:ext cx="6391351" cy="44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idx="4294967295" type="title"/>
          </p:nvPr>
        </p:nvSpPr>
        <p:spPr>
          <a:xfrm>
            <a:off x="507425" y="629425"/>
            <a:ext cx="5225400" cy="39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400"/>
              <a:t>Как это работает?</a:t>
            </a:r>
            <a:endParaRPr sz="2400"/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2400"/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2400"/>
              <a:t>У</a:t>
            </a:r>
            <a:r>
              <a:rPr b="0" lang="ru" sz="2400"/>
              <a:t>мная лента покажет ваш пост только в том случае, если он уникален, интересен и только той аудитории, которая заинтересована в этом.</a:t>
            </a:r>
            <a:endParaRPr b="0"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8900" y="530500"/>
            <a:ext cx="3343350" cy="258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9993" y="270950"/>
            <a:ext cx="4063457" cy="46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5711100" y="4451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Пример: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" name="Google Shape;112;p19"/>
          <p:cNvSpPr txBox="1"/>
          <p:nvPr>
            <p:ph idx="4294967295" type="body"/>
          </p:nvPr>
        </p:nvSpPr>
        <p:spPr>
          <a:xfrm>
            <a:off x="5311975" y="862500"/>
            <a:ext cx="3432900" cy="34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000"/>
              </a:spcAft>
              <a:buNone/>
            </a:pPr>
            <a:r>
              <a:rPr lang="ru">
                <a:latin typeface="Raleway"/>
                <a:ea typeface="Raleway"/>
                <a:cs typeface="Raleway"/>
                <a:sym typeface="Raleway"/>
              </a:rPr>
              <a:t>теперь в сети всплывают посты с пометкой «ваш друг прокомментировал запись». Или например, ваша подруга лайкнула этот пост. Это новый принцип работы соц. сетей и то, почему не имеет значение размер сообщества.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825" y="445200"/>
            <a:ext cx="4878174" cy="18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175" y="2906200"/>
            <a:ext cx="4932825" cy="174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4572000" y="980400"/>
            <a:ext cx="4294500" cy="350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Стоп-слова:</a:t>
            </a:r>
            <a:endParaRPr sz="4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just">
              <a:lnSpc>
                <a:spcPct val="138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Raleway"/>
              <a:buChar char="-"/>
            </a:pPr>
            <a:r>
              <a:rPr lang="ru" sz="3000">
                <a:latin typeface="Raleway"/>
                <a:ea typeface="Raleway"/>
                <a:cs typeface="Raleway"/>
                <a:sym typeface="Raleway"/>
              </a:rPr>
              <a:t>оставь комментарий;</a:t>
            </a:r>
            <a:endParaRPr sz="3000"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just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"/>
              <a:buChar char="-"/>
            </a:pPr>
            <a:r>
              <a:rPr lang="ru" sz="3000">
                <a:latin typeface="Raleway"/>
                <a:ea typeface="Raleway"/>
                <a:cs typeface="Raleway"/>
                <a:sym typeface="Raleway"/>
              </a:rPr>
              <a:t>поставь лайк;</a:t>
            </a:r>
            <a:endParaRPr sz="3000"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just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"/>
              <a:buChar char="-"/>
            </a:pPr>
            <a:r>
              <a:rPr lang="ru" sz="3000">
                <a:latin typeface="Raleway"/>
                <a:ea typeface="Raleway"/>
                <a:cs typeface="Raleway"/>
                <a:sym typeface="Raleway"/>
              </a:rPr>
              <a:t>купи;</a:t>
            </a:r>
            <a:endParaRPr sz="3000"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just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"/>
              <a:buChar char="-"/>
            </a:pPr>
            <a:r>
              <a:rPr lang="ru" sz="3000">
                <a:latin typeface="Raleway"/>
                <a:ea typeface="Raleway"/>
                <a:cs typeface="Raleway"/>
                <a:sym typeface="Raleway"/>
              </a:rPr>
              <a:t>продам</a:t>
            </a:r>
            <a:endParaRPr sz="3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400" y="170275"/>
            <a:ext cx="3445725" cy="481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idx="1" type="subTitle"/>
          </p:nvPr>
        </p:nvSpPr>
        <p:spPr>
          <a:xfrm>
            <a:off x="219125" y="283500"/>
            <a:ext cx="3987900" cy="397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Прометей и Немезида.</a:t>
            </a:r>
            <a:endParaRPr b="1"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1800">
                <a:latin typeface="Raleway"/>
                <a:ea typeface="Raleway"/>
                <a:cs typeface="Raleway"/>
                <a:sym typeface="Raleway"/>
              </a:rPr>
              <a:t>Прометей </a:t>
            </a: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— механика поиска и поддержка интересных авторов и сообществ. За публикации, отмеченные особым вниманием, сообщество получает огонь Прометея  и повышенные охваты в разделе Рекомендации.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 sz="1800">
                <a:latin typeface="Raleway"/>
                <a:ea typeface="Raleway"/>
                <a:cs typeface="Raleway"/>
                <a:sym typeface="Raleway"/>
              </a:rPr>
              <a:t>Немезида </a:t>
            </a: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— </a:t>
            </a: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с</a:t>
            </a:r>
            <a:r>
              <a:rPr lang="ru" sz="1800">
                <a:latin typeface="Raleway"/>
                <a:ea typeface="Raleway"/>
                <a:cs typeface="Raleway"/>
                <a:sym typeface="Raleway"/>
              </a:rPr>
              <a:t>пециальный алгоритм защиты уникального контента. </a:t>
            </a:r>
            <a:r>
              <a:rPr lang="ru" sz="1800"/>
              <a:t>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9200" y="0"/>
            <a:ext cx="4775425" cy="52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